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48" r:id="rId1"/>
  </p:sldMasterIdLst>
  <p:sldIdLst>
    <p:sldId id="256" r:id="rId2"/>
    <p:sldId id="261" r:id="rId3"/>
    <p:sldId id="259" r:id="rId4"/>
    <p:sldId id="260" r:id="rId5"/>
    <p:sldId id="263" r:id="rId6"/>
    <p:sldId id="264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21" d="100"/>
          <a:sy n="121" d="100"/>
        </p:scale>
        <p:origin x="1904" y="176"/>
      </p:cViewPr>
      <p:guideLst>
        <p:guide orient="horz" pos="36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73ED20C-F2DA-444A-9B13-33BF97F121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F129126-BC69-4B47-904E-F6E7F5FF7F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6941CE-87E7-244B-930C-37B3AA1CB1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15213E-67FB-094D-AE5B-BE091AA127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048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D01A641-2AC6-964E-B537-F7F0059DF8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E3D2AD-BE01-3446-AD58-D2721DF46E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35FF618-E220-BD43-AAD0-E082FCAAC4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BAAA6C-EA31-0E48-94E1-CED85B6F61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01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1EB1330-39D6-E84E-B7A2-845D7FF2C3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ED04440-DAFC-0646-9EBD-513FF2A6BD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6E7AF7D-C89C-F046-B8FB-0057BC4E9A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7AEA3-FECD-DB4A-B996-B1B56B9FDC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637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727AA10-D797-3C48-9B9C-44B58D3216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29F02D-B3BF-7D46-957C-9B575C79E9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4A77157-6DE3-5548-B2F3-4651DEE908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E47186-3C3D-B84F-8D6B-1BCEEAB01B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715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D06CC43-53C3-134D-AFFF-1A243A02FC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37D7BDA-E818-5D48-966F-F9508ED956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D3BD6D-E8A9-754C-9D58-07D1FE376E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094B5-ABE9-FD47-A378-E002D8EFF3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597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B64845-9450-144A-9C40-3B5B7B869E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5F803A-FF61-304C-89B5-F9433D1CD3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7099F3-D724-2A47-A5E1-44DBE40B2D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EEFA26-5304-D34E-B0DA-45E7DE9481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3269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481E6-5FAA-114C-9320-2C0D760612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058F4D2-78D0-6744-88D3-799B4F6B11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731B751-088A-9441-9CE0-DD4268CC1E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AD09C3-94BD-724B-99A7-05FCF2B060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583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BF4025F-F898-7748-8DEF-3A98ACB9DF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9522685-70C6-2F44-ABDC-73AC64B1C3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1E42A26-F79F-9749-8849-3354FCFBD4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6A70FC-70BB-6C42-A7BB-1C0BECF4A6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9196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335D3CF-F9A6-BC4D-9DD1-BD37CB2DA0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0AB5012-787B-2144-A33F-E3D8290BD0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384F466-FB7B-8B4A-AC8F-72EA767085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025E70-0A42-7746-8E3C-051297F4B6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4400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13106E-4B9C-3043-A870-7DAA3D9647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84FCA8-C21C-3D42-96EC-05136B01A7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73A399-DC20-AD46-A43A-355DB0295D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00806A-B9DA-BB48-B6B3-3D7A71D545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7008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8E251B-9EC4-4041-A700-C00442528D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FC49E1-D6AF-374C-90F0-7CE4CAE177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DDF0BD-4EC0-8D4C-8F30-A2F08EE3FE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982A5-1B10-004F-AA75-9547FBC9B8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0290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7BE2F4E-393B-EB4A-A7A0-7A382D2275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9B62BF8-8593-ED41-95AC-7D072CD6D0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3E6BCBB-294C-AF4D-AC3B-86B3F2F673E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06" charset="0"/>
                <a:ea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3412A27-B69F-6A4F-957F-DCB75D6500F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06" charset="0"/>
                <a:ea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8B27151-BE05-C947-B398-5F9ED5FD775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ED2F37-525D-5B4D-8371-400CAFB48B0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ECE7708A-A632-3F41-AC11-5C0B605D3E0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/>
              <a:t>sm coll component</a:t>
            </a:r>
            <a:br>
              <a:rPr lang="en-US" altLang="en-US"/>
            </a:br>
            <a:r>
              <a:rPr lang="en-US" altLang="en-US"/>
              <a:t>data structures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810284B7-EE24-0648-B196-BF1BFABF1F8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(to someday be converted to a real document)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0F2CECB6-4C64-6A41-943A-31753BEB3E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Numerical Values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ADB008DF-2FEB-504B-9321-425F638A765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B -- segments</a:t>
            </a:r>
            <a:r>
              <a:rPr lang="en-US" altLang="en-US" sz="2400">
                <a:latin typeface="ヒラギノ角ゴ Pro W3" panose="020B0300000000000000" pitchFamily="34" charset="-128"/>
              </a:rPr>
              <a:t/>
            </a:r>
            <a:endParaRPr lang="en-US" altLang="en-US" sz="2400"/>
          </a:p>
          <a:p>
            <a:pPr lvl="1" eaLnBrk="1" hangingPunct="1">
              <a:lnSpc>
                <a:spcPct val="90000"/>
              </a:lnSpc>
            </a:pPr>
            <a:r>
              <a:rPr lang="en-US" altLang="en-US" sz="2000"/>
              <a:t>Bc = number of segments in per-communicator data segment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S -- size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/>
              <a:t>Sc = size of control buffer (in bytes)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/>
              <a:t>Sf = size of fragment buffer (in bytes, rounded up to a multiple of Sc)</a:t>
            </a:r>
            <a:r>
              <a:rPr lang="en-US" altLang="en-US" sz="2000">
                <a:latin typeface="ヒラギノ角ゴ Pro W3" panose="020B0300000000000000" pitchFamily="34" charset="-128"/>
              </a:rPr>
              <a:t/>
            </a:r>
            <a:endParaRPr lang="en-US" altLang="en-US" sz="2000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F1DE2BBB-5CFC-9F49-8103-8F5B7C425939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 = number of processes in communicator</a:t>
            </a:r>
          </a:p>
          <a:p>
            <a:pPr eaLnBrk="1" hangingPunct="1"/>
            <a:r>
              <a:rPr lang="en-US" altLang="en-US"/>
              <a:t>T = tree degree</a:t>
            </a:r>
          </a:p>
          <a:p>
            <a:pPr eaLnBrk="1" hangingPunct="1"/>
            <a:r>
              <a:rPr lang="en-US" altLang="en-US"/>
              <a:t>U = number of “in use” buffers</a:t>
            </a:r>
          </a:p>
          <a:p>
            <a:pPr lvl="1" eaLnBrk="1" hangingPunct="1"/>
            <a:r>
              <a:rPr lang="en-US" altLang="en-US"/>
              <a:t>Bc must be a multiple of 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19BE8BA-98AF-BC41-9693-2857A81F3D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Communicator data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3ED2608A-AB6B-BD49-B745-7E1591C309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77200" cy="4648200"/>
          </a:xfrm>
        </p:spPr>
        <p:txBody>
          <a:bodyPr/>
          <a:lstStyle/>
          <a:p>
            <a:pPr eaLnBrk="1" hangingPunct="1"/>
            <a:r>
              <a:rPr lang="en-US" altLang="en-US"/>
              <a:t>Contains:</a:t>
            </a:r>
          </a:p>
          <a:p>
            <a:pPr lvl="1" eaLnBrk="1" hangingPunct="1"/>
            <a:r>
              <a:rPr lang="en-US" altLang="en-US"/>
              <a:t>coll_base_comm_t</a:t>
            </a:r>
          </a:p>
          <a:p>
            <a:pPr lvl="1" eaLnBrk="1" hangingPunct="1"/>
            <a:r>
              <a:rPr lang="en-US" altLang="en-US"/>
              <a:t>Bc mca_coll_base_mpool_index_t instances</a:t>
            </a:r>
          </a:p>
          <a:p>
            <a:pPr lvl="1" eaLnBrk="1" hangingPunct="1"/>
            <a:r>
              <a:rPr lang="en-US" altLang="en-US"/>
              <a:t>P mca_coll_base_tree_node_t instances</a:t>
            </a:r>
          </a:p>
          <a:p>
            <a:pPr lvl="1" eaLnBrk="1" hangingPunct="1"/>
            <a:r>
              <a:rPr lang="en-US" altLang="en-US"/>
              <a:t>P  T mca_coll_base_tree_node_t *’s</a:t>
            </a:r>
          </a:p>
          <a:p>
            <a:pPr eaLnBrk="1" hangingPunct="1"/>
            <a:r>
              <a:rPr lang="en-US" altLang="en-US"/>
              <a:t>All allocated in a single malloc()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19">
            <a:extLst>
              <a:ext uri="{FF2B5EF4-FFF2-40B4-BE49-F238E27FC236}">
                <a16:creationId xmlns:a16="http://schemas.microsoft.com/office/drawing/2014/main" id="{E69FD6DC-2AC5-D34C-904D-30C3D2DFB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600200"/>
            <a:ext cx="6172200" cy="5105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1005B1B5-1CAA-D641-B01B-2B61F13A09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Communicator data</a:t>
            </a:r>
          </a:p>
        </p:txBody>
      </p:sp>
      <p:sp>
        <p:nvSpPr>
          <p:cNvPr id="16388" name="AutoShape 3">
            <a:extLst>
              <a:ext uri="{FF2B5EF4-FFF2-40B4-BE49-F238E27FC236}">
                <a16:creationId xmlns:a16="http://schemas.microsoft.com/office/drawing/2014/main" id="{2FFCB690-380D-B243-8337-659388692A31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-1104900" y="3467100"/>
            <a:ext cx="3276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Communicator</a:t>
            </a:r>
          </a:p>
        </p:txBody>
      </p:sp>
      <p:sp>
        <p:nvSpPr>
          <p:cNvPr id="16389" name="AutoShape 4">
            <a:extLst>
              <a:ext uri="{FF2B5EF4-FFF2-40B4-BE49-F238E27FC236}">
                <a16:creationId xmlns:a16="http://schemas.microsoft.com/office/drawing/2014/main" id="{BC20411F-26C8-EA4B-9EE9-3E2580137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1828800"/>
            <a:ext cx="36576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mca_coll_base_comm_t</a:t>
            </a:r>
          </a:p>
        </p:txBody>
      </p:sp>
      <p:sp>
        <p:nvSpPr>
          <p:cNvPr id="16390" name="Rectangle 8">
            <a:extLst>
              <a:ext uri="{FF2B5EF4-FFF2-40B4-BE49-F238E27FC236}">
                <a16:creationId xmlns:a16="http://schemas.microsoft.com/office/drawing/2014/main" id="{B8216F79-B1CA-0B4A-9135-B0B44F266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819400"/>
            <a:ext cx="2187575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000"/>
              <a:t>mca_coll_sm_mpool_index_t</a:t>
            </a:r>
          </a:p>
        </p:txBody>
      </p:sp>
      <p:sp>
        <p:nvSpPr>
          <p:cNvPr id="16391" name="Rectangle 11">
            <a:extLst>
              <a:ext uri="{FF2B5EF4-FFF2-40B4-BE49-F238E27FC236}">
                <a16:creationId xmlns:a16="http://schemas.microsoft.com/office/drawing/2014/main" id="{3C8C976A-7965-E345-AF76-A13F39684E1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034882" y="3532981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4800"/>
              <a:t>…</a:t>
            </a:r>
          </a:p>
        </p:txBody>
      </p:sp>
      <p:cxnSp>
        <p:nvCxnSpPr>
          <p:cNvPr id="16392" name="AutoShape 13">
            <a:extLst>
              <a:ext uri="{FF2B5EF4-FFF2-40B4-BE49-F238E27FC236}">
                <a16:creationId xmlns:a16="http://schemas.microsoft.com/office/drawing/2014/main" id="{47618FDD-6286-E94B-A1CA-85DBB948CBC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12813" y="1828800"/>
            <a:ext cx="3659187" cy="2019300"/>
          </a:xfrm>
          <a:prstGeom prst="bentConnector4">
            <a:avLst>
              <a:gd name="adj1" fmla="val 12102"/>
              <a:gd name="adj2" fmla="val 116977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3" name="AutoShape 21">
            <a:extLst>
              <a:ext uri="{FF2B5EF4-FFF2-40B4-BE49-F238E27FC236}">
                <a16:creationId xmlns:a16="http://schemas.microsoft.com/office/drawing/2014/main" id="{29E0247E-17BC-A14E-ADDD-9F26940A6244}"/>
              </a:ext>
            </a:extLst>
          </p:cNvPr>
          <p:cNvCxnSpPr>
            <a:cxnSpLocks noChangeShapeType="1"/>
            <a:stCxn id="16390" idx="3"/>
          </p:cNvCxnSpPr>
          <p:nvPr/>
        </p:nvCxnSpPr>
        <p:spPr bwMode="auto">
          <a:xfrm flipV="1">
            <a:off x="7597775" y="2819400"/>
            <a:ext cx="793750" cy="19050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4" name="AutoShape 22">
            <a:extLst>
              <a:ext uri="{FF2B5EF4-FFF2-40B4-BE49-F238E27FC236}">
                <a16:creationId xmlns:a16="http://schemas.microsoft.com/office/drawing/2014/main" id="{3E3CC5FA-C8E4-F44E-993B-4C6EF453A5FF}"/>
              </a:ext>
            </a:extLst>
          </p:cNvPr>
          <p:cNvCxnSpPr>
            <a:cxnSpLocks noChangeShapeType="1"/>
            <a:stCxn id="16390" idx="3"/>
          </p:cNvCxnSpPr>
          <p:nvPr/>
        </p:nvCxnSpPr>
        <p:spPr bwMode="auto">
          <a:xfrm>
            <a:off x="7597775" y="3009900"/>
            <a:ext cx="793750" cy="19050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5" name="Rectangle 25">
            <a:extLst>
              <a:ext uri="{FF2B5EF4-FFF2-40B4-BE49-F238E27FC236}">
                <a16:creationId xmlns:a16="http://schemas.microsoft.com/office/drawing/2014/main" id="{FC49C858-8C0D-FE49-9D74-B4B62556D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3088" y="2590800"/>
            <a:ext cx="10255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000"/>
              <a:t>to </a:t>
            </a:r>
          </a:p>
          <a:p>
            <a:pPr algn="ctr"/>
            <a:r>
              <a:rPr lang="en-US" altLang="en-US" sz="2000"/>
              <a:t>per-</a:t>
            </a:r>
          </a:p>
          <a:p>
            <a:pPr algn="ctr"/>
            <a:r>
              <a:rPr lang="en-US" altLang="en-US" sz="2000"/>
              <a:t>comm.</a:t>
            </a:r>
          </a:p>
          <a:p>
            <a:pPr algn="ctr"/>
            <a:r>
              <a:rPr lang="en-US" altLang="en-US" sz="2000"/>
              <a:t>shmem</a:t>
            </a:r>
          </a:p>
          <a:p>
            <a:pPr algn="ctr"/>
            <a:r>
              <a:rPr lang="en-US" altLang="en-US" sz="2000"/>
              <a:t>sgmt.</a:t>
            </a:r>
          </a:p>
        </p:txBody>
      </p:sp>
      <p:sp>
        <p:nvSpPr>
          <p:cNvPr id="16396" name="Rectangle 57">
            <a:extLst>
              <a:ext uri="{FF2B5EF4-FFF2-40B4-BE49-F238E27FC236}">
                <a16:creationId xmlns:a16="http://schemas.microsoft.com/office/drawing/2014/main" id="{47A4A559-C6BA-B94D-B988-26EDD8AA5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819400"/>
            <a:ext cx="1752600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000"/>
              <a:t>mca_coll_sm_tree_node_t</a:t>
            </a:r>
          </a:p>
        </p:txBody>
      </p:sp>
      <p:cxnSp>
        <p:nvCxnSpPr>
          <p:cNvPr id="16397" name="AutoShape 61">
            <a:extLst>
              <a:ext uri="{FF2B5EF4-FFF2-40B4-BE49-F238E27FC236}">
                <a16:creationId xmlns:a16="http://schemas.microsoft.com/office/drawing/2014/main" id="{1227C4EA-1B25-7F44-9A8C-5D1459C0334D}"/>
              </a:ext>
            </a:extLst>
          </p:cNvPr>
          <p:cNvCxnSpPr>
            <a:cxnSpLocks noChangeShapeType="1"/>
            <a:stCxn id="16389" idx="2"/>
            <a:endCxn id="16390" idx="1"/>
          </p:cNvCxnSpPr>
          <p:nvPr/>
        </p:nvCxnSpPr>
        <p:spPr bwMode="auto">
          <a:xfrm rot="16200000" flipH="1">
            <a:off x="4743450" y="2343150"/>
            <a:ext cx="495300" cy="838200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8" name="AutoShape 62">
            <a:extLst>
              <a:ext uri="{FF2B5EF4-FFF2-40B4-BE49-F238E27FC236}">
                <a16:creationId xmlns:a16="http://schemas.microsoft.com/office/drawing/2014/main" id="{22225228-8FB4-D943-94CD-DDF1658A1A82}"/>
              </a:ext>
            </a:extLst>
          </p:cNvPr>
          <p:cNvCxnSpPr>
            <a:cxnSpLocks noChangeShapeType="1"/>
            <a:stCxn id="16389" idx="2"/>
            <a:endCxn id="16396" idx="3"/>
          </p:cNvCxnSpPr>
          <p:nvPr/>
        </p:nvCxnSpPr>
        <p:spPr bwMode="auto">
          <a:xfrm rot="5400000">
            <a:off x="3905250" y="2343150"/>
            <a:ext cx="495300" cy="838200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9" name="Rectangle 63">
            <a:extLst>
              <a:ext uri="{FF2B5EF4-FFF2-40B4-BE49-F238E27FC236}">
                <a16:creationId xmlns:a16="http://schemas.microsoft.com/office/drawing/2014/main" id="{4C68C4DC-2B8A-8F4A-AC2B-3054E1222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3276600"/>
            <a:ext cx="2187575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000"/>
              <a:t>mca_coll_sm_mpool_index_t</a:t>
            </a:r>
          </a:p>
        </p:txBody>
      </p:sp>
      <p:sp>
        <p:nvSpPr>
          <p:cNvPr id="16400" name="Rectangle 64">
            <a:extLst>
              <a:ext uri="{FF2B5EF4-FFF2-40B4-BE49-F238E27FC236}">
                <a16:creationId xmlns:a16="http://schemas.microsoft.com/office/drawing/2014/main" id="{FBD29DD9-4C7A-0D48-B542-8A52DF238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4222750"/>
            <a:ext cx="2187575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000"/>
              <a:t>mca_coll_sm_mpool_index_t</a:t>
            </a:r>
            <a:endParaRPr lang="en-US" altLang="en-US" sz="1600"/>
          </a:p>
        </p:txBody>
      </p:sp>
      <p:sp>
        <p:nvSpPr>
          <p:cNvPr id="16401" name="Rectangle 65">
            <a:extLst>
              <a:ext uri="{FF2B5EF4-FFF2-40B4-BE49-F238E27FC236}">
                <a16:creationId xmlns:a16="http://schemas.microsoft.com/office/drawing/2014/main" id="{10AB2C9A-A650-8E48-BCB3-F03DAAFB5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3276600"/>
            <a:ext cx="1752600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000"/>
              <a:t>mca_coll_sm_tree_node_t</a:t>
            </a:r>
          </a:p>
        </p:txBody>
      </p:sp>
      <p:sp>
        <p:nvSpPr>
          <p:cNvPr id="16402" name="Rectangle 66">
            <a:extLst>
              <a:ext uri="{FF2B5EF4-FFF2-40B4-BE49-F238E27FC236}">
                <a16:creationId xmlns:a16="http://schemas.microsoft.com/office/drawing/2014/main" id="{158AC18C-18B8-A946-A51E-D9A3E4E4E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233863"/>
            <a:ext cx="1752600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000"/>
              <a:t>mca_coll_sm_tree_node_t</a:t>
            </a:r>
          </a:p>
        </p:txBody>
      </p:sp>
      <p:sp>
        <p:nvSpPr>
          <p:cNvPr id="16403" name="Rectangle 67">
            <a:extLst>
              <a:ext uri="{FF2B5EF4-FFF2-40B4-BE49-F238E27FC236}">
                <a16:creationId xmlns:a16="http://schemas.microsoft.com/office/drawing/2014/main" id="{4ED0F0B9-76E8-AE42-B536-15EAB027AAE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910682" y="3544093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4800"/>
              <a:t>…</a:t>
            </a:r>
          </a:p>
        </p:txBody>
      </p:sp>
      <p:sp>
        <p:nvSpPr>
          <p:cNvPr id="16404" name="Rectangle 68">
            <a:extLst>
              <a:ext uri="{FF2B5EF4-FFF2-40B4-BE49-F238E27FC236}">
                <a16:creationId xmlns:a16="http://schemas.microsoft.com/office/drawing/2014/main" id="{CDB649AD-4BB6-3449-A4F0-E15FED44F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4876800"/>
            <a:ext cx="2057400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000"/>
              <a:t>mca_coll_sm_tree_node_t **</a:t>
            </a:r>
          </a:p>
        </p:txBody>
      </p:sp>
      <p:sp>
        <p:nvSpPr>
          <p:cNvPr id="16405" name="Rectangle 69">
            <a:extLst>
              <a:ext uri="{FF2B5EF4-FFF2-40B4-BE49-F238E27FC236}">
                <a16:creationId xmlns:a16="http://schemas.microsoft.com/office/drawing/2014/main" id="{B2FA8659-B0F6-CC44-814A-0A481CEA4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5334000"/>
            <a:ext cx="2057400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000"/>
              <a:t>mca_coll_sm_tree_node_t **</a:t>
            </a:r>
          </a:p>
        </p:txBody>
      </p:sp>
      <p:sp>
        <p:nvSpPr>
          <p:cNvPr id="16406" name="Rectangle 70">
            <a:extLst>
              <a:ext uri="{FF2B5EF4-FFF2-40B4-BE49-F238E27FC236}">
                <a16:creationId xmlns:a16="http://schemas.microsoft.com/office/drawing/2014/main" id="{8A18443D-A04A-8B48-890A-6507731E7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6248400"/>
            <a:ext cx="2057400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000"/>
              <a:t>mca_coll_sm_tree_node_t **</a:t>
            </a:r>
          </a:p>
        </p:txBody>
      </p:sp>
      <p:sp>
        <p:nvSpPr>
          <p:cNvPr id="16407" name="Rectangle 71">
            <a:extLst>
              <a:ext uri="{FF2B5EF4-FFF2-40B4-BE49-F238E27FC236}">
                <a16:creationId xmlns:a16="http://schemas.microsoft.com/office/drawing/2014/main" id="{3C50CC70-6935-D14A-913F-9277C38F144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458369" y="5580857"/>
            <a:ext cx="7937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4800"/>
              <a:t>…</a:t>
            </a:r>
          </a:p>
        </p:txBody>
      </p:sp>
      <p:cxnSp>
        <p:nvCxnSpPr>
          <p:cNvPr id="16408" name="AutoShape 73">
            <a:extLst>
              <a:ext uri="{FF2B5EF4-FFF2-40B4-BE49-F238E27FC236}">
                <a16:creationId xmlns:a16="http://schemas.microsoft.com/office/drawing/2014/main" id="{93184E25-8959-0A4E-B70A-9A52E45F0859}"/>
              </a:ext>
            </a:extLst>
          </p:cNvPr>
          <p:cNvCxnSpPr>
            <a:cxnSpLocks noChangeShapeType="1"/>
            <a:stCxn id="16402" idx="1"/>
            <a:endCxn id="16406" idx="1"/>
          </p:cNvCxnSpPr>
          <p:nvPr/>
        </p:nvCxnSpPr>
        <p:spPr bwMode="auto">
          <a:xfrm rot="10800000" flipH="1" flipV="1">
            <a:off x="1981200" y="4424363"/>
            <a:ext cx="381000" cy="2014537"/>
          </a:xfrm>
          <a:prstGeom prst="bentConnector3">
            <a:avLst>
              <a:gd name="adj1" fmla="val -35421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9" name="AutoShape 74">
            <a:extLst>
              <a:ext uri="{FF2B5EF4-FFF2-40B4-BE49-F238E27FC236}">
                <a16:creationId xmlns:a16="http://schemas.microsoft.com/office/drawing/2014/main" id="{5263D5B7-565D-6443-94FA-F0D247546016}"/>
              </a:ext>
            </a:extLst>
          </p:cNvPr>
          <p:cNvCxnSpPr>
            <a:cxnSpLocks noChangeShapeType="1"/>
            <a:stCxn id="16401" idx="1"/>
            <a:endCxn id="16405" idx="1"/>
          </p:cNvCxnSpPr>
          <p:nvPr/>
        </p:nvCxnSpPr>
        <p:spPr bwMode="auto">
          <a:xfrm rot="10800000" flipH="1" flipV="1">
            <a:off x="1981200" y="3467100"/>
            <a:ext cx="381000" cy="2057400"/>
          </a:xfrm>
          <a:prstGeom prst="bentConnector3">
            <a:avLst>
              <a:gd name="adj1" fmla="val -6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0" name="AutoShape 75">
            <a:extLst>
              <a:ext uri="{FF2B5EF4-FFF2-40B4-BE49-F238E27FC236}">
                <a16:creationId xmlns:a16="http://schemas.microsoft.com/office/drawing/2014/main" id="{45B672E8-61C3-4844-B80B-645290A68659}"/>
              </a:ext>
            </a:extLst>
          </p:cNvPr>
          <p:cNvCxnSpPr>
            <a:cxnSpLocks noChangeShapeType="1"/>
            <a:stCxn id="16396" idx="1"/>
            <a:endCxn id="16404" idx="1"/>
          </p:cNvCxnSpPr>
          <p:nvPr/>
        </p:nvCxnSpPr>
        <p:spPr bwMode="auto">
          <a:xfrm rot="10800000" flipH="1" flipV="1">
            <a:off x="1981200" y="3009900"/>
            <a:ext cx="381000" cy="2057400"/>
          </a:xfrm>
          <a:prstGeom prst="bentConnector3">
            <a:avLst>
              <a:gd name="adj1" fmla="val -87505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11" name="Rectangle 79">
            <a:extLst>
              <a:ext uri="{FF2B5EF4-FFF2-40B4-BE49-F238E27FC236}">
                <a16:creationId xmlns:a16="http://schemas.microsoft.com/office/drawing/2014/main" id="{F4F31985-D6E0-064B-83F4-E6F67E837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572000"/>
            <a:ext cx="7096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400"/>
              <a:t>}</a:t>
            </a:r>
          </a:p>
        </p:txBody>
      </p:sp>
      <p:sp>
        <p:nvSpPr>
          <p:cNvPr id="16412" name="Rectangle 80">
            <a:extLst>
              <a:ext uri="{FF2B5EF4-FFF2-40B4-BE49-F238E27FC236}">
                <a16:creationId xmlns:a16="http://schemas.microsoft.com/office/drawing/2014/main" id="{184BE30D-C959-294E-9A6A-1F40ED4D6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2667000"/>
            <a:ext cx="7096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400"/>
              <a:t>}</a:t>
            </a:r>
          </a:p>
        </p:txBody>
      </p:sp>
      <p:sp>
        <p:nvSpPr>
          <p:cNvPr id="16413" name="Rectangle 81">
            <a:extLst>
              <a:ext uri="{FF2B5EF4-FFF2-40B4-BE49-F238E27FC236}">
                <a16:creationId xmlns:a16="http://schemas.microsoft.com/office/drawing/2014/main" id="{563C6D33-2131-044F-A0B3-0D689A647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2667000"/>
            <a:ext cx="7096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400"/>
              <a:t>{</a:t>
            </a:r>
          </a:p>
        </p:txBody>
      </p:sp>
      <p:sp>
        <p:nvSpPr>
          <p:cNvPr id="16414" name="Rectangle 82">
            <a:extLst>
              <a:ext uri="{FF2B5EF4-FFF2-40B4-BE49-F238E27FC236}">
                <a16:creationId xmlns:a16="http://schemas.microsoft.com/office/drawing/2014/main" id="{E3E36C05-07DD-F444-996A-611A1C582554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3830638" y="3690938"/>
            <a:ext cx="984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/>
              <a:t>P of these</a:t>
            </a:r>
          </a:p>
        </p:txBody>
      </p:sp>
      <p:sp>
        <p:nvSpPr>
          <p:cNvPr id="16415" name="Rectangle 83">
            <a:extLst>
              <a:ext uri="{FF2B5EF4-FFF2-40B4-BE49-F238E27FC236}">
                <a16:creationId xmlns:a16="http://schemas.microsoft.com/office/drawing/2014/main" id="{2F5F5061-738B-3348-883D-21164C1667CD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4543425" y="5624513"/>
            <a:ext cx="984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/>
              <a:t>P of these</a:t>
            </a:r>
          </a:p>
        </p:txBody>
      </p:sp>
      <p:sp>
        <p:nvSpPr>
          <p:cNvPr id="16416" name="Rectangle 84">
            <a:extLst>
              <a:ext uri="{FF2B5EF4-FFF2-40B4-BE49-F238E27FC236}">
                <a16:creationId xmlns:a16="http://schemas.microsoft.com/office/drawing/2014/main" id="{B9915DDA-FB3C-1E49-B0CB-616CB960A25C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4264025" y="3660775"/>
            <a:ext cx="1073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/>
              <a:t>Bc of these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6B6A7DB-8D9D-BB49-9C05-D0064EE527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Per-communicator shmem segment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CF5C3BE2-4B91-684A-B146-7D8A548951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296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2 sets of barrier buffers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Size: P times Sc times 2 (for in and out) times 2 (2 barrier buffers)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Layout shown in next slide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Bc segments containing: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Control (size: P times 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Data (size: P times Sf)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Note that this allocates data fragments for non-root processes, but is necessary for when root != 0 because of memory affinity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0387401D-78E6-534B-9A7F-110503BC51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Per-communicator shmem segment abstraction</a:t>
            </a:r>
          </a:p>
        </p:txBody>
      </p:sp>
      <p:sp>
        <p:nvSpPr>
          <p:cNvPr id="18435" name="AutoShape 3">
            <a:extLst>
              <a:ext uri="{FF2B5EF4-FFF2-40B4-BE49-F238E27FC236}">
                <a16:creationId xmlns:a16="http://schemas.microsoft.com/office/drawing/2014/main" id="{8A5F8D12-CC43-5443-9FC4-D0A1D1F5D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1752600"/>
            <a:ext cx="8001000" cy="4876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8436" name="Line 4">
            <a:extLst>
              <a:ext uri="{FF2B5EF4-FFF2-40B4-BE49-F238E27FC236}">
                <a16:creationId xmlns:a16="http://schemas.microsoft.com/office/drawing/2014/main" id="{B1600B26-D804-6C43-8E3D-C03D68DE851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3200400"/>
            <a:ext cx="8001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B3B5A7C8-E187-FD41-8B4A-72199734B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828800"/>
            <a:ext cx="6400800" cy="5334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Barrier tree #0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3B17622D-5F75-1C49-8DEB-6ABE6CEED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2514600"/>
            <a:ext cx="6400800" cy="5334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Barrier tree #1</a:t>
            </a:r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D812D751-9401-9C43-9F31-14BE492CB7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3276600"/>
            <a:ext cx="51816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Control / data segment</a:t>
            </a:r>
          </a:p>
        </p:txBody>
      </p:sp>
      <p:sp>
        <p:nvSpPr>
          <p:cNvPr id="18440" name="Rectangle 10">
            <a:extLst>
              <a:ext uri="{FF2B5EF4-FFF2-40B4-BE49-F238E27FC236}">
                <a16:creationId xmlns:a16="http://schemas.microsoft.com/office/drawing/2014/main" id="{3F19ADA1-1CAE-834E-BF19-FABFCA1AB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3276600"/>
            <a:ext cx="1066800" cy="1066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200"/>
              <a:t>In-use flag</a:t>
            </a:r>
          </a:p>
        </p:txBody>
      </p:sp>
      <p:sp>
        <p:nvSpPr>
          <p:cNvPr id="18441" name="Rectangle 15">
            <a:extLst>
              <a:ext uri="{FF2B5EF4-FFF2-40B4-BE49-F238E27FC236}">
                <a16:creationId xmlns:a16="http://schemas.microsoft.com/office/drawing/2014/main" id="{357FFEE8-B7F2-0A44-881E-84CF048C0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3581400"/>
            <a:ext cx="51816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Control / data segment</a:t>
            </a:r>
          </a:p>
        </p:txBody>
      </p:sp>
      <p:sp>
        <p:nvSpPr>
          <p:cNvPr id="18442" name="Rectangle 16">
            <a:extLst>
              <a:ext uri="{FF2B5EF4-FFF2-40B4-BE49-F238E27FC236}">
                <a16:creationId xmlns:a16="http://schemas.microsoft.com/office/drawing/2014/main" id="{EA266986-EB27-1B45-BB18-026A08A9D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4038600"/>
            <a:ext cx="51816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Control / data segment</a:t>
            </a:r>
          </a:p>
        </p:txBody>
      </p:sp>
      <p:sp>
        <p:nvSpPr>
          <p:cNvPr id="18443" name="Rectangle 17">
            <a:extLst>
              <a:ext uri="{FF2B5EF4-FFF2-40B4-BE49-F238E27FC236}">
                <a16:creationId xmlns:a16="http://schemas.microsoft.com/office/drawing/2014/main" id="{9A822E72-9865-9148-BC75-7F3E3D683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4419600"/>
            <a:ext cx="51816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Control / data segment</a:t>
            </a:r>
          </a:p>
        </p:txBody>
      </p:sp>
      <p:sp>
        <p:nvSpPr>
          <p:cNvPr id="18444" name="Rectangle 18">
            <a:extLst>
              <a:ext uri="{FF2B5EF4-FFF2-40B4-BE49-F238E27FC236}">
                <a16:creationId xmlns:a16="http://schemas.microsoft.com/office/drawing/2014/main" id="{10CCB47D-67C4-2047-910E-C55FCF001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4419600"/>
            <a:ext cx="1066800" cy="1066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200"/>
              <a:t>In-use flag</a:t>
            </a:r>
          </a:p>
        </p:txBody>
      </p:sp>
      <p:sp>
        <p:nvSpPr>
          <p:cNvPr id="18445" name="Rectangle 19">
            <a:extLst>
              <a:ext uri="{FF2B5EF4-FFF2-40B4-BE49-F238E27FC236}">
                <a16:creationId xmlns:a16="http://schemas.microsoft.com/office/drawing/2014/main" id="{0C6C2BE8-01FA-8541-B09A-BB52D57ED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4724400"/>
            <a:ext cx="51816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Control / data segment</a:t>
            </a:r>
          </a:p>
        </p:txBody>
      </p:sp>
      <p:sp>
        <p:nvSpPr>
          <p:cNvPr id="18446" name="Rectangle 20">
            <a:extLst>
              <a:ext uri="{FF2B5EF4-FFF2-40B4-BE49-F238E27FC236}">
                <a16:creationId xmlns:a16="http://schemas.microsoft.com/office/drawing/2014/main" id="{46DD908E-FC6D-E84A-BE82-DC7617BCAB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5181600"/>
            <a:ext cx="51816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Control / data segment</a:t>
            </a:r>
          </a:p>
        </p:txBody>
      </p:sp>
      <p:sp>
        <p:nvSpPr>
          <p:cNvPr id="18447" name="Rectangle 21">
            <a:extLst>
              <a:ext uri="{FF2B5EF4-FFF2-40B4-BE49-F238E27FC236}">
                <a16:creationId xmlns:a16="http://schemas.microsoft.com/office/drawing/2014/main" id="{EE94BB35-546C-CF4F-9905-A50D84154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5562600"/>
            <a:ext cx="51816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Control / data segment</a:t>
            </a:r>
          </a:p>
        </p:txBody>
      </p:sp>
      <p:sp>
        <p:nvSpPr>
          <p:cNvPr id="18448" name="Rectangle 22">
            <a:extLst>
              <a:ext uri="{FF2B5EF4-FFF2-40B4-BE49-F238E27FC236}">
                <a16:creationId xmlns:a16="http://schemas.microsoft.com/office/drawing/2014/main" id="{DBE5C399-838E-7F4E-B23B-89D617E8F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5562600"/>
            <a:ext cx="1066800" cy="1066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200"/>
              <a:t>In-use flag</a:t>
            </a:r>
          </a:p>
        </p:txBody>
      </p:sp>
      <p:sp>
        <p:nvSpPr>
          <p:cNvPr id="18449" name="Rectangle 23">
            <a:extLst>
              <a:ext uri="{FF2B5EF4-FFF2-40B4-BE49-F238E27FC236}">
                <a16:creationId xmlns:a16="http://schemas.microsoft.com/office/drawing/2014/main" id="{0BD901CC-3C48-3745-8FA9-1ECA7268B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5867400"/>
            <a:ext cx="51816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Control / data segment</a:t>
            </a:r>
          </a:p>
        </p:txBody>
      </p:sp>
      <p:sp>
        <p:nvSpPr>
          <p:cNvPr id="18450" name="Rectangle 24">
            <a:extLst>
              <a:ext uri="{FF2B5EF4-FFF2-40B4-BE49-F238E27FC236}">
                <a16:creationId xmlns:a16="http://schemas.microsoft.com/office/drawing/2014/main" id="{4AC46EDF-1722-224E-9B21-8E2A08D73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6324600"/>
            <a:ext cx="51816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Control / data segment</a:t>
            </a:r>
          </a:p>
        </p:txBody>
      </p:sp>
      <p:sp>
        <p:nvSpPr>
          <p:cNvPr id="18451" name="Line 25">
            <a:extLst>
              <a:ext uri="{FF2B5EF4-FFF2-40B4-BE49-F238E27FC236}">
                <a16:creationId xmlns:a16="http://schemas.microsoft.com/office/drawing/2014/main" id="{E39FB6B5-A152-F445-9BE5-E679B3E5DCA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4386263"/>
            <a:ext cx="8001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52" name="Line 26">
            <a:extLst>
              <a:ext uri="{FF2B5EF4-FFF2-40B4-BE49-F238E27FC236}">
                <a16:creationId xmlns:a16="http://schemas.microsoft.com/office/drawing/2014/main" id="{582366A8-C1FC-574A-9F1B-CBD5F6BDADA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5529263"/>
            <a:ext cx="8001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4C6E5BB8-BF18-0E40-92BC-BEBD9E99E8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Per-communicator shmem segment layout</a:t>
            </a:r>
          </a:p>
        </p:txBody>
      </p:sp>
      <p:sp>
        <p:nvSpPr>
          <p:cNvPr id="19459" name="AutoShape 3">
            <a:extLst>
              <a:ext uri="{FF2B5EF4-FFF2-40B4-BE49-F238E27FC236}">
                <a16:creationId xmlns:a16="http://schemas.microsoft.com/office/drawing/2014/main" id="{1CB31CE1-1C40-FF4B-B36E-D716F6078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375" y="1752600"/>
            <a:ext cx="8001000" cy="4876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B11F4A22-0015-4A4F-8558-35C9504F8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3352800"/>
            <a:ext cx="65532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Control (P x Sc)</a:t>
            </a:r>
          </a:p>
        </p:txBody>
      </p:sp>
      <p:sp>
        <p:nvSpPr>
          <p:cNvPr id="19461" name="Rectangle 6">
            <a:extLst>
              <a:ext uri="{FF2B5EF4-FFF2-40B4-BE49-F238E27FC236}">
                <a16:creationId xmlns:a16="http://schemas.microsoft.com/office/drawing/2014/main" id="{B9039268-E216-B44D-8B6F-384CA212E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3733800"/>
            <a:ext cx="6553200" cy="685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Data (P x Sf)</a:t>
            </a:r>
          </a:p>
        </p:txBody>
      </p:sp>
      <p:sp>
        <p:nvSpPr>
          <p:cNvPr id="19462" name="Line 9">
            <a:extLst>
              <a:ext uri="{FF2B5EF4-FFF2-40B4-BE49-F238E27FC236}">
                <a16:creationId xmlns:a16="http://schemas.microsoft.com/office/drawing/2014/main" id="{37C070B1-93DC-4242-B477-CCBADBFCA12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" y="3276600"/>
            <a:ext cx="8001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9463" name="AutoShape 13">
            <a:extLst>
              <a:ext uri="{FF2B5EF4-FFF2-40B4-BE49-F238E27FC236}">
                <a16:creationId xmlns:a16="http://schemas.microsoft.com/office/drawing/2014/main" id="{77C11078-3809-8F4B-A4FA-012B84BFBC22}"/>
              </a:ext>
            </a:extLst>
          </p:cNvPr>
          <p:cNvCxnSpPr>
            <a:cxnSpLocks noChangeShapeType="1"/>
            <a:endCxn id="19460" idx="1"/>
          </p:cNvCxnSpPr>
          <p:nvPr/>
        </p:nvCxnSpPr>
        <p:spPr bwMode="auto">
          <a:xfrm flipV="1">
            <a:off x="152400" y="3505200"/>
            <a:ext cx="1143000" cy="38100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4" name="AutoShape 15">
            <a:extLst>
              <a:ext uri="{FF2B5EF4-FFF2-40B4-BE49-F238E27FC236}">
                <a16:creationId xmlns:a16="http://schemas.microsoft.com/office/drawing/2014/main" id="{6A60FB14-DE05-A746-82F8-A9F56FD9DFDB}"/>
              </a:ext>
            </a:extLst>
          </p:cNvPr>
          <p:cNvCxnSpPr>
            <a:cxnSpLocks noChangeShapeType="1"/>
            <a:endCxn id="19461" idx="1"/>
          </p:cNvCxnSpPr>
          <p:nvPr/>
        </p:nvCxnSpPr>
        <p:spPr bwMode="auto">
          <a:xfrm>
            <a:off x="152400" y="3886200"/>
            <a:ext cx="1143000" cy="190500"/>
          </a:xfrm>
          <a:prstGeom prst="bentConnector3">
            <a:avLst>
              <a:gd name="adj1" fmla="val 50139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5" name="Rectangle 38">
            <a:extLst>
              <a:ext uri="{FF2B5EF4-FFF2-40B4-BE49-F238E27FC236}">
                <a16:creationId xmlns:a16="http://schemas.microsoft.com/office/drawing/2014/main" id="{196FB769-0435-BA44-B1D6-AD6ADFB5D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828800"/>
            <a:ext cx="6553200" cy="838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Barrier buffers (4 x P x Sc)</a:t>
            </a:r>
          </a:p>
        </p:txBody>
      </p:sp>
      <p:grpSp>
        <p:nvGrpSpPr>
          <p:cNvPr id="19466" name="Group 48">
            <a:extLst>
              <a:ext uri="{FF2B5EF4-FFF2-40B4-BE49-F238E27FC236}">
                <a16:creationId xmlns:a16="http://schemas.microsoft.com/office/drawing/2014/main" id="{3B77A105-5248-0948-85C0-6E7D9510D014}"/>
              </a:ext>
            </a:extLst>
          </p:cNvPr>
          <p:cNvGrpSpPr>
            <a:grpSpLocks/>
          </p:cNvGrpSpPr>
          <p:nvPr/>
        </p:nvGrpSpPr>
        <p:grpSpPr bwMode="auto">
          <a:xfrm>
            <a:off x="1447800" y="1981200"/>
            <a:ext cx="990600" cy="552450"/>
            <a:chOff x="912" y="1248"/>
            <a:chExt cx="624" cy="348"/>
          </a:xfrm>
        </p:grpSpPr>
        <p:sp>
          <p:nvSpPr>
            <p:cNvPr id="19483" name="Rectangle 39">
              <a:extLst>
                <a:ext uri="{FF2B5EF4-FFF2-40B4-BE49-F238E27FC236}">
                  <a16:creationId xmlns:a16="http://schemas.microsoft.com/office/drawing/2014/main" id="{83ADC158-1437-4D47-A9DC-454FD896D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248"/>
              <a:ext cx="624" cy="33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en-US" altLang="en-US"/>
            </a:p>
          </p:txBody>
        </p:sp>
        <p:sp>
          <p:nvSpPr>
            <p:cNvPr id="19484" name="Line 41">
              <a:extLst>
                <a:ext uri="{FF2B5EF4-FFF2-40B4-BE49-F238E27FC236}">
                  <a16:creationId xmlns:a16="http://schemas.microsoft.com/office/drawing/2014/main" id="{C3779443-C44F-5443-A0A2-6F66295138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124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85" name="Line 42">
              <a:extLst>
                <a:ext uri="{FF2B5EF4-FFF2-40B4-BE49-F238E27FC236}">
                  <a16:creationId xmlns:a16="http://schemas.microsoft.com/office/drawing/2014/main" id="{49617780-6514-2A47-9C6C-CC10E50737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0" y="124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86" name="Line 43">
              <a:extLst>
                <a:ext uri="{FF2B5EF4-FFF2-40B4-BE49-F238E27FC236}">
                  <a16:creationId xmlns:a16="http://schemas.microsoft.com/office/drawing/2014/main" id="{5E9B2979-8D77-F344-B74F-BC106C420E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" y="124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87" name="Rectangle 44">
              <a:extLst>
                <a:ext uri="{FF2B5EF4-FFF2-40B4-BE49-F238E27FC236}">
                  <a16:creationId xmlns:a16="http://schemas.microsoft.com/office/drawing/2014/main" id="{8AE16CE7-C20D-CD4D-A8B5-00D001A23A2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47" y="1361"/>
              <a:ext cx="28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000"/>
                <a:t>In[0]</a:t>
              </a:r>
            </a:p>
          </p:txBody>
        </p:sp>
        <p:sp>
          <p:nvSpPr>
            <p:cNvPr id="19488" name="Rectangle 45">
              <a:extLst>
                <a:ext uri="{FF2B5EF4-FFF2-40B4-BE49-F238E27FC236}">
                  <a16:creationId xmlns:a16="http://schemas.microsoft.com/office/drawing/2014/main" id="{F475F838-DFD0-9846-8C82-807DB077E63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959" y="1345"/>
              <a:ext cx="34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000"/>
                <a:t>Out[0]</a:t>
              </a:r>
            </a:p>
          </p:txBody>
        </p:sp>
        <p:sp>
          <p:nvSpPr>
            <p:cNvPr id="19489" name="Rectangle 46">
              <a:extLst>
                <a:ext uri="{FF2B5EF4-FFF2-40B4-BE49-F238E27FC236}">
                  <a16:creationId xmlns:a16="http://schemas.microsoft.com/office/drawing/2014/main" id="{721617E3-F880-594F-926E-A702DED0E99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247" y="1345"/>
              <a:ext cx="34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000"/>
                <a:t>Out[1]</a:t>
              </a:r>
            </a:p>
          </p:txBody>
        </p:sp>
        <p:sp>
          <p:nvSpPr>
            <p:cNvPr id="19490" name="Rectangle 47">
              <a:extLst>
                <a:ext uri="{FF2B5EF4-FFF2-40B4-BE49-F238E27FC236}">
                  <a16:creationId xmlns:a16="http://schemas.microsoft.com/office/drawing/2014/main" id="{ECC95EB6-C261-B644-B2CF-7CB66BE644C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135" y="1343"/>
              <a:ext cx="28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000"/>
                <a:t>In[1]</a:t>
              </a:r>
            </a:p>
          </p:txBody>
        </p:sp>
      </p:grpSp>
      <p:grpSp>
        <p:nvGrpSpPr>
          <p:cNvPr id="19467" name="Group 49">
            <a:extLst>
              <a:ext uri="{FF2B5EF4-FFF2-40B4-BE49-F238E27FC236}">
                <a16:creationId xmlns:a16="http://schemas.microsoft.com/office/drawing/2014/main" id="{86C32A15-DE77-9D45-82D9-9BD41E519C40}"/>
              </a:ext>
            </a:extLst>
          </p:cNvPr>
          <p:cNvGrpSpPr>
            <a:grpSpLocks/>
          </p:cNvGrpSpPr>
          <p:nvPr/>
        </p:nvGrpSpPr>
        <p:grpSpPr bwMode="auto">
          <a:xfrm>
            <a:off x="6629400" y="1973263"/>
            <a:ext cx="990600" cy="555625"/>
            <a:chOff x="912" y="1243"/>
            <a:chExt cx="624" cy="350"/>
          </a:xfrm>
        </p:grpSpPr>
        <p:sp>
          <p:nvSpPr>
            <p:cNvPr id="19475" name="Rectangle 50">
              <a:extLst>
                <a:ext uri="{FF2B5EF4-FFF2-40B4-BE49-F238E27FC236}">
                  <a16:creationId xmlns:a16="http://schemas.microsoft.com/office/drawing/2014/main" id="{33E314AA-F17B-C04A-AE56-87216A2C2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248"/>
              <a:ext cx="624" cy="33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en-US" altLang="en-US"/>
            </a:p>
          </p:txBody>
        </p:sp>
        <p:sp>
          <p:nvSpPr>
            <p:cNvPr id="19476" name="Line 51">
              <a:extLst>
                <a:ext uri="{FF2B5EF4-FFF2-40B4-BE49-F238E27FC236}">
                  <a16:creationId xmlns:a16="http://schemas.microsoft.com/office/drawing/2014/main" id="{8BD7C41E-C72B-2E4E-B7E4-BEEDFE8FB2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124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7" name="Line 52">
              <a:extLst>
                <a:ext uri="{FF2B5EF4-FFF2-40B4-BE49-F238E27FC236}">
                  <a16:creationId xmlns:a16="http://schemas.microsoft.com/office/drawing/2014/main" id="{19B90CCD-EC43-3040-A018-B461CCF85D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0" y="124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8" name="Line 53">
              <a:extLst>
                <a:ext uri="{FF2B5EF4-FFF2-40B4-BE49-F238E27FC236}">
                  <a16:creationId xmlns:a16="http://schemas.microsoft.com/office/drawing/2014/main" id="{A6B64101-4584-1147-A320-60E98AD075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" y="124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9" name="Rectangle 54">
              <a:extLst>
                <a:ext uri="{FF2B5EF4-FFF2-40B4-BE49-F238E27FC236}">
                  <a16:creationId xmlns:a16="http://schemas.microsoft.com/office/drawing/2014/main" id="{C140F0AD-112F-1A42-B456-646822C31A2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47" y="1358"/>
              <a:ext cx="28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000"/>
                <a:t>In[0]</a:t>
              </a:r>
            </a:p>
          </p:txBody>
        </p:sp>
        <p:sp>
          <p:nvSpPr>
            <p:cNvPr id="19480" name="Rectangle 55">
              <a:extLst>
                <a:ext uri="{FF2B5EF4-FFF2-40B4-BE49-F238E27FC236}">
                  <a16:creationId xmlns:a16="http://schemas.microsoft.com/office/drawing/2014/main" id="{6CF43D5C-51DA-7B4D-90D9-B61F4D767D0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959" y="1340"/>
              <a:ext cx="34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000"/>
                <a:t>Out[0]</a:t>
              </a:r>
            </a:p>
          </p:txBody>
        </p:sp>
        <p:sp>
          <p:nvSpPr>
            <p:cNvPr id="19481" name="Rectangle 56">
              <a:extLst>
                <a:ext uri="{FF2B5EF4-FFF2-40B4-BE49-F238E27FC236}">
                  <a16:creationId xmlns:a16="http://schemas.microsoft.com/office/drawing/2014/main" id="{C546997B-2775-1140-A63C-7981A999AD0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247" y="1342"/>
              <a:ext cx="34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000"/>
                <a:t>Out[1]</a:t>
              </a:r>
            </a:p>
          </p:txBody>
        </p:sp>
        <p:sp>
          <p:nvSpPr>
            <p:cNvPr id="19482" name="Rectangle 57">
              <a:extLst>
                <a:ext uri="{FF2B5EF4-FFF2-40B4-BE49-F238E27FC236}">
                  <a16:creationId xmlns:a16="http://schemas.microsoft.com/office/drawing/2014/main" id="{1E2E5E44-8547-9540-A521-D784EE629F5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135" y="1357"/>
              <a:ext cx="28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000"/>
                <a:t>In[1]</a:t>
              </a:r>
            </a:p>
          </p:txBody>
        </p:sp>
      </p:grpSp>
      <p:sp>
        <p:nvSpPr>
          <p:cNvPr id="19468" name="Line 59">
            <a:extLst>
              <a:ext uri="{FF2B5EF4-FFF2-40B4-BE49-F238E27FC236}">
                <a16:creationId xmlns:a16="http://schemas.microsoft.com/office/drawing/2014/main" id="{B5C8ABC4-5C76-8E48-A1C2-C42AF20F904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4495800"/>
            <a:ext cx="8001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69" name="Line 60">
            <a:extLst>
              <a:ext uri="{FF2B5EF4-FFF2-40B4-BE49-F238E27FC236}">
                <a16:creationId xmlns:a16="http://schemas.microsoft.com/office/drawing/2014/main" id="{3E4AA15B-C1A3-084C-AC68-0AD912A5C1E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5029200"/>
            <a:ext cx="8001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70" name="Line 61">
            <a:extLst>
              <a:ext uri="{FF2B5EF4-FFF2-40B4-BE49-F238E27FC236}">
                <a16:creationId xmlns:a16="http://schemas.microsoft.com/office/drawing/2014/main" id="{716FE118-6A4F-AD4C-8C7B-B36C627550E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5562600"/>
            <a:ext cx="8001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71" name="Line 62">
            <a:extLst>
              <a:ext uri="{FF2B5EF4-FFF2-40B4-BE49-F238E27FC236}">
                <a16:creationId xmlns:a16="http://schemas.microsoft.com/office/drawing/2014/main" id="{702BE63A-6924-C648-B1CB-537C3A721C2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6096000"/>
            <a:ext cx="8001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72" name="Rectangle 63">
            <a:extLst>
              <a:ext uri="{FF2B5EF4-FFF2-40B4-BE49-F238E27FC236}">
                <a16:creationId xmlns:a16="http://schemas.microsoft.com/office/drawing/2014/main" id="{A9E68191-E641-8E44-8364-282F062C9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6975" y="5062538"/>
            <a:ext cx="421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Repeat Control/Data Bc times</a:t>
            </a:r>
          </a:p>
        </p:txBody>
      </p:sp>
      <p:sp>
        <p:nvSpPr>
          <p:cNvPr id="19473" name="Line 64">
            <a:extLst>
              <a:ext uri="{FF2B5EF4-FFF2-40B4-BE49-F238E27FC236}">
                <a16:creationId xmlns:a16="http://schemas.microsoft.com/office/drawing/2014/main" id="{FA5AFEA2-2357-7F42-AEFA-1AAF206757C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2743200"/>
            <a:ext cx="8001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74" name="Rectangle 65">
            <a:extLst>
              <a:ext uri="{FF2B5EF4-FFF2-40B4-BE49-F238E27FC236}">
                <a16:creationId xmlns:a16="http://schemas.microsoft.com/office/drawing/2014/main" id="{BC6B5322-0F14-7E43-BEB9-2090415936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2819400"/>
            <a:ext cx="6553200" cy="381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In use buffers (U x Sc)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4104</TotalTime>
  <Words>485</Words>
  <Application>Microsoft Macintosh PowerPoint</Application>
  <PresentationFormat>On-screen Show (4:3)</PresentationFormat>
  <Paragraphs>82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ＭＳ Ｐゴシック</vt:lpstr>
      <vt:lpstr>Calibri</vt:lpstr>
      <vt:lpstr>ヒラギノ角ゴ Pro W3</vt:lpstr>
      <vt:lpstr>Blank Presentation</vt:lpstr>
      <vt:lpstr>sm coll component data structures</vt:lpstr>
      <vt:lpstr>Numerical Values</vt:lpstr>
      <vt:lpstr>Communicator data</vt:lpstr>
      <vt:lpstr>Communicator data</vt:lpstr>
      <vt:lpstr>Per-communicator shmem segment</vt:lpstr>
      <vt:lpstr>Per-communicator shmem segment abstraction</vt:lpstr>
      <vt:lpstr>Per-communicator shmem segment layout</vt:lpstr>
    </vt:vector>
  </TitlesOfParts>
  <Company>Jeffrey Squyres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 coll component data structures</dc:title>
  <dc:creator>Jeffrey Squyres</dc:creator>
  <cp:lastModifiedBy>Jeff Squyres (jsquyres)</cp:lastModifiedBy>
  <cp:revision>37</cp:revision>
  <dcterms:created xsi:type="dcterms:W3CDTF">2009-08-19T17:45:11Z</dcterms:created>
  <dcterms:modified xsi:type="dcterms:W3CDTF">2021-07-13T15:19:54Z</dcterms:modified>
</cp:coreProperties>
</file>